
<file path=[Content_Types].xml><?xml version="1.0" encoding="utf-8"?>
<Types xmlns="http://schemas.openxmlformats.org/package/2006/content-types">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8" r:id="rId2"/>
    <p:sldId id="274" r:id="rId3"/>
    <p:sldId id="275" r:id="rId4"/>
    <p:sldId id="276" r:id="rId5"/>
    <p:sldId id="265"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3" d="100"/>
          <a:sy n="63" d="100"/>
        </p:scale>
        <p:origin x="780"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jpg>
</file>

<file path=ppt/media/image2.png>
</file>

<file path=ppt/media/image3.png>
</file>

<file path=ppt/media/media1.m4a>
</file>

<file path=ppt/media/media2.m4a>
</file>

<file path=ppt/media/media3.m4a>
</file>

<file path=ppt/media/media4.m4a>
</file>

<file path=ppt/media/media5.m4a>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88E0A9-F71F-4F40-B85A-9028C0CD3B2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E015138-43FB-4A30-8024-805DD781CC6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BED5E02-DC50-427A-8FEB-A058FBF5BC0A}"/>
              </a:ext>
            </a:extLst>
          </p:cNvPr>
          <p:cNvSpPr>
            <a:spLocks noGrp="1"/>
          </p:cNvSpPr>
          <p:nvPr>
            <p:ph type="dt" sz="half" idx="10"/>
          </p:nvPr>
        </p:nvSpPr>
        <p:spPr/>
        <p:txBody>
          <a:bodyPr/>
          <a:lstStyle/>
          <a:p>
            <a:fld id="{15DD1B23-F958-4E0A-893E-C68E6A3B2F92}" type="datetimeFigureOut">
              <a:rPr lang="en-US" smtClean="0"/>
              <a:t>1/1/2019</a:t>
            </a:fld>
            <a:endParaRPr lang="en-US"/>
          </a:p>
        </p:txBody>
      </p:sp>
      <p:sp>
        <p:nvSpPr>
          <p:cNvPr id="5" name="Footer Placeholder 4">
            <a:extLst>
              <a:ext uri="{FF2B5EF4-FFF2-40B4-BE49-F238E27FC236}">
                <a16:creationId xmlns:a16="http://schemas.microsoft.com/office/drawing/2014/main" id="{F3F96CCD-8AC2-49AE-A48F-47551A1D84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FCE32A-5133-4C84-B041-FF485EBD8CE2}"/>
              </a:ext>
            </a:extLst>
          </p:cNvPr>
          <p:cNvSpPr>
            <a:spLocks noGrp="1"/>
          </p:cNvSpPr>
          <p:nvPr>
            <p:ph type="sldNum" sz="quarter" idx="12"/>
          </p:nvPr>
        </p:nvSpPr>
        <p:spPr/>
        <p:txBody>
          <a:bodyPr/>
          <a:lstStyle/>
          <a:p>
            <a:fld id="{B91FDBF2-C35B-4913-AA7C-CBA4457853EA}" type="slidenum">
              <a:rPr lang="en-US" smtClean="0"/>
              <a:t>‹#›</a:t>
            </a:fld>
            <a:endParaRPr lang="en-US"/>
          </a:p>
        </p:txBody>
      </p:sp>
      <p:sp>
        <p:nvSpPr>
          <p:cNvPr id="7" name="Rectangle 6">
            <a:extLst>
              <a:ext uri="{FF2B5EF4-FFF2-40B4-BE49-F238E27FC236}">
                <a16:creationId xmlns:a16="http://schemas.microsoft.com/office/drawing/2014/main" id="{EE9D2DA1-C8E3-4854-8B59-0D5A6F13D801}"/>
              </a:ext>
            </a:extLst>
          </p:cNvPr>
          <p:cNvSpPr/>
          <p:nvPr userDrawn="1"/>
        </p:nvSpPr>
        <p:spPr>
          <a:xfrm>
            <a:off x="9692640" y="5344160"/>
            <a:ext cx="1412240" cy="1168400"/>
          </a:xfrm>
          <a:prstGeom prst="rect">
            <a:avLst/>
          </a:prstGeom>
          <a:blipFill>
            <a:blip r:embed="rId2"/>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865089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019DD6-3B22-448E-A9A4-5B44DB6FB9A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5FEBA07-749A-4E1E-A675-0716B5C92F70}"/>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F803403-3ED2-4F79-B489-8D09CB7EDDF1}"/>
              </a:ext>
            </a:extLst>
          </p:cNvPr>
          <p:cNvSpPr>
            <a:spLocks noGrp="1"/>
          </p:cNvSpPr>
          <p:nvPr>
            <p:ph type="dt" sz="half" idx="10"/>
          </p:nvPr>
        </p:nvSpPr>
        <p:spPr/>
        <p:txBody>
          <a:bodyPr/>
          <a:lstStyle/>
          <a:p>
            <a:fld id="{15DD1B23-F958-4E0A-893E-C68E6A3B2F92}" type="datetimeFigureOut">
              <a:rPr lang="en-US" smtClean="0"/>
              <a:t>1/1/2019</a:t>
            </a:fld>
            <a:endParaRPr lang="en-US"/>
          </a:p>
        </p:txBody>
      </p:sp>
      <p:sp>
        <p:nvSpPr>
          <p:cNvPr id="5" name="Footer Placeholder 4">
            <a:extLst>
              <a:ext uri="{FF2B5EF4-FFF2-40B4-BE49-F238E27FC236}">
                <a16:creationId xmlns:a16="http://schemas.microsoft.com/office/drawing/2014/main" id="{9FEA9463-6482-4465-86DF-E3C999558C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4FB87F-B509-4D42-B1DB-79B48D65B847}"/>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23019239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0E236B-F278-4839-BE13-85D3CBB431E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883437B-B3F5-44D9-937E-BC2912CBC76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F3A360-6908-4552-B528-CEF345C27828}"/>
              </a:ext>
            </a:extLst>
          </p:cNvPr>
          <p:cNvSpPr>
            <a:spLocks noGrp="1"/>
          </p:cNvSpPr>
          <p:nvPr>
            <p:ph type="dt" sz="half" idx="10"/>
          </p:nvPr>
        </p:nvSpPr>
        <p:spPr/>
        <p:txBody>
          <a:bodyPr/>
          <a:lstStyle/>
          <a:p>
            <a:fld id="{15DD1B23-F958-4E0A-893E-C68E6A3B2F92}" type="datetimeFigureOut">
              <a:rPr lang="en-US" smtClean="0"/>
              <a:t>1/1/2019</a:t>
            </a:fld>
            <a:endParaRPr lang="en-US"/>
          </a:p>
        </p:txBody>
      </p:sp>
      <p:sp>
        <p:nvSpPr>
          <p:cNvPr id="5" name="Footer Placeholder 4">
            <a:extLst>
              <a:ext uri="{FF2B5EF4-FFF2-40B4-BE49-F238E27FC236}">
                <a16:creationId xmlns:a16="http://schemas.microsoft.com/office/drawing/2014/main" id="{4497E44A-FDA6-404E-86B7-FC28AEDCEEF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568BD3-9C66-45B9-9B39-42CA8A75A763}"/>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34537879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D3F3FB-EC8E-4B85-B241-74E02AA8B20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DACF352-CFB7-4957-A124-04E866303D3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302D79E-8055-40D0-BEB9-8CBC1E2E87CB}"/>
              </a:ext>
            </a:extLst>
          </p:cNvPr>
          <p:cNvSpPr>
            <a:spLocks noGrp="1"/>
          </p:cNvSpPr>
          <p:nvPr>
            <p:ph type="dt" sz="half" idx="10"/>
          </p:nvPr>
        </p:nvSpPr>
        <p:spPr/>
        <p:txBody>
          <a:bodyPr/>
          <a:lstStyle/>
          <a:p>
            <a:fld id="{15DD1B23-F958-4E0A-893E-C68E6A3B2F92}" type="datetimeFigureOut">
              <a:rPr lang="en-US" smtClean="0"/>
              <a:t>1/1/2019</a:t>
            </a:fld>
            <a:endParaRPr lang="en-US"/>
          </a:p>
        </p:txBody>
      </p:sp>
      <p:sp>
        <p:nvSpPr>
          <p:cNvPr id="5" name="Footer Placeholder 4">
            <a:extLst>
              <a:ext uri="{FF2B5EF4-FFF2-40B4-BE49-F238E27FC236}">
                <a16:creationId xmlns:a16="http://schemas.microsoft.com/office/drawing/2014/main" id="{3D258006-0641-48A6-B9BA-6F9CB8F1B2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E22114E-CEF0-4976-95E6-826BC690FCC3}"/>
              </a:ext>
            </a:extLst>
          </p:cNvPr>
          <p:cNvSpPr>
            <a:spLocks noGrp="1"/>
          </p:cNvSpPr>
          <p:nvPr>
            <p:ph type="sldNum" sz="quarter" idx="12"/>
          </p:nvPr>
        </p:nvSpPr>
        <p:spPr/>
        <p:txBody>
          <a:bodyPr/>
          <a:lstStyle/>
          <a:p>
            <a:fld id="{B91FDBF2-C35B-4913-AA7C-CBA4457853EA}" type="slidenum">
              <a:rPr lang="en-US" smtClean="0"/>
              <a:t>‹#›</a:t>
            </a:fld>
            <a:endParaRPr lang="en-US"/>
          </a:p>
        </p:txBody>
      </p:sp>
      <p:sp>
        <p:nvSpPr>
          <p:cNvPr id="7" name="Rectangle 6">
            <a:extLst>
              <a:ext uri="{FF2B5EF4-FFF2-40B4-BE49-F238E27FC236}">
                <a16:creationId xmlns:a16="http://schemas.microsoft.com/office/drawing/2014/main" id="{4709117E-D144-4645-A788-9C835E2E397C}"/>
              </a:ext>
            </a:extLst>
          </p:cNvPr>
          <p:cNvSpPr/>
          <p:nvPr userDrawn="1"/>
        </p:nvSpPr>
        <p:spPr>
          <a:xfrm>
            <a:off x="10779760" y="5682457"/>
            <a:ext cx="1412240" cy="1168400"/>
          </a:xfrm>
          <a:prstGeom prst="rect">
            <a:avLst/>
          </a:prstGeom>
          <a:blipFill>
            <a:blip r:embed="rId2"/>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090071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BB9043-217C-4EA2-8F66-6CF3B7D678D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DB949EE-C24C-4CC0-9EDD-9B2E4B862E0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5FD71BD4-6E96-4BDA-946B-FBFDA477CC74}"/>
              </a:ext>
            </a:extLst>
          </p:cNvPr>
          <p:cNvSpPr>
            <a:spLocks noGrp="1"/>
          </p:cNvSpPr>
          <p:nvPr>
            <p:ph type="dt" sz="half" idx="10"/>
          </p:nvPr>
        </p:nvSpPr>
        <p:spPr/>
        <p:txBody>
          <a:bodyPr/>
          <a:lstStyle/>
          <a:p>
            <a:fld id="{15DD1B23-F958-4E0A-893E-C68E6A3B2F92}" type="datetimeFigureOut">
              <a:rPr lang="en-US" smtClean="0"/>
              <a:t>1/1/2019</a:t>
            </a:fld>
            <a:endParaRPr lang="en-US"/>
          </a:p>
        </p:txBody>
      </p:sp>
      <p:sp>
        <p:nvSpPr>
          <p:cNvPr id="5" name="Footer Placeholder 4">
            <a:extLst>
              <a:ext uri="{FF2B5EF4-FFF2-40B4-BE49-F238E27FC236}">
                <a16:creationId xmlns:a16="http://schemas.microsoft.com/office/drawing/2014/main" id="{8915A8DB-C598-4793-8DC2-186C456380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B291C7-3317-49B3-944B-22D05951C30A}"/>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5242208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36D75-75E6-4E72-BFF3-F77884A0F46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C582F82-865B-4F62-9D72-E5A2E941DFC1}"/>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13B93-CEF1-496F-BAB3-B93451485EF0}"/>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3FFBEEA-9C36-475B-933D-C15049DA5016}"/>
              </a:ext>
            </a:extLst>
          </p:cNvPr>
          <p:cNvSpPr>
            <a:spLocks noGrp="1"/>
          </p:cNvSpPr>
          <p:nvPr>
            <p:ph type="dt" sz="half" idx="10"/>
          </p:nvPr>
        </p:nvSpPr>
        <p:spPr/>
        <p:txBody>
          <a:bodyPr/>
          <a:lstStyle/>
          <a:p>
            <a:fld id="{15DD1B23-F958-4E0A-893E-C68E6A3B2F92}" type="datetimeFigureOut">
              <a:rPr lang="en-US" smtClean="0"/>
              <a:t>1/1/2019</a:t>
            </a:fld>
            <a:endParaRPr lang="en-US"/>
          </a:p>
        </p:txBody>
      </p:sp>
      <p:sp>
        <p:nvSpPr>
          <p:cNvPr id="6" name="Footer Placeholder 5">
            <a:extLst>
              <a:ext uri="{FF2B5EF4-FFF2-40B4-BE49-F238E27FC236}">
                <a16:creationId xmlns:a16="http://schemas.microsoft.com/office/drawing/2014/main" id="{DA412271-56AB-4D94-A5F7-2E0EEED616D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6DBB062-9C1D-4A9F-AF72-18CD8D8DDB5A}"/>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42459363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496C53-4B66-444E-8C21-292D733880A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8B22278-D553-4F4F-ADF1-6E51AB0AE1B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FC9895B6-D83D-431F-8EE7-2354B6BF621A}"/>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1FAB65D-008A-4C95-9C62-F9E536B3AB9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8183CAA6-BA85-4552-83E2-990C8FA78AF9}"/>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FE75B18-015A-4890-BDA7-1C59E818B7DB}"/>
              </a:ext>
            </a:extLst>
          </p:cNvPr>
          <p:cNvSpPr>
            <a:spLocks noGrp="1"/>
          </p:cNvSpPr>
          <p:nvPr>
            <p:ph type="dt" sz="half" idx="10"/>
          </p:nvPr>
        </p:nvSpPr>
        <p:spPr/>
        <p:txBody>
          <a:bodyPr/>
          <a:lstStyle/>
          <a:p>
            <a:fld id="{15DD1B23-F958-4E0A-893E-C68E6A3B2F92}" type="datetimeFigureOut">
              <a:rPr lang="en-US" smtClean="0"/>
              <a:t>1/1/2019</a:t>
            </a:fld>
            <a:endParaRPr lang="en-US"/>
          </a:p>
        </p:txBody>
      </p:sp>
      <p:sp>
        <p:nvSpPr>
          <p:cNvPr id="8" name="Footer Placeholder 7">
            <a:extLst>
              <a:ext uri="{FF2B5EF4-FFF2-40B4-BE49-F238E27FC236}">
                <a16:creationId xmlns:a16="http://schemas.microsoft.com/office/drawing/2014/main" id="{21D0C76E-6CFD-4566-B37A-54F49D69F5E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3B0BA5C-BEC6-4FCA-94EA-872366A706FF}"/>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10271445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CA739D-84CA-4545-B7E4-5317EBA45C0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B34CA39-7F8B-4870-A782-1A6FC38C0E87}"/>
              </a:ext>
            </a:extLst>
          </p:cNvPr>
          <p:cNvSpPr>
            <a:spLocks noGrp="1"/>
          </p:cNvSpPr>
          <p:nvPr>
            <p:ph type="dt" sz="half" idx="10"/>
          </p:nvPr>
        </p:nvSpPr>
        <p:spPr/>
        <p:txBody>
          <a:bodyPr/>
          <a:lstStyle/>
          <a:p>
            <a:fld id="{15DD1B23-F958-4E0A-893E-C68E6A3B2F92}" type="datetimeFigureOut">
              <a:rPr lang="en-US" smtClean="0"/>
              <a:t>1/1/2019</a:t>
            </a:fld>
            <a:endParaRPr lang="en-US"/>
          </a:p>
        </p:txBody>
      </p:sp>
      <p:sp>
        <p:nvSpPr>
          <p:cNvPr id="4" name="Footer Placeholder 3">
            <a:extLst>
              <a:ext uri="{FF2B5EF4-FFF2-40B4-BE49-F238E27FC236}">
                <a16:creationId xmlns:a16="http://schemas.microsoft.com/office/drawing/2014/main" id="{9CB2BDD0-3848-47F0-8198-9370176B312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EE35C48-4DCC-4340-832E-F4EB2C1E395C}"/>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6216397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8847AC8-B9D3-4D88-8482-81660597D687}"/>
              </a:ext>
            </a:extLst>
          </p:cNvPr>
          <p:cNvSpPr>
            <a:spLocks noGrp="1"/>
          </p:cNvSpPr>
          <p:nvPr>
            <p:ph type="dt" sz="half" idx="10"/>
          </p:nvPr>
        </p:nvSpPr>
        <p:spPr/>
        <p:txBody>
          <a:bodyPr/>
          <a:lstStyle/>
          <a:p>
            <a:fld id="{15DD1B23-F958-4E0A-893E-C68E6A3B2F92}" type="datetimeFigureOut">
              <a:rPr lang="en-US" smtClean="0"/>
              <a:t>1/1/2019</a:t>
            </a:fld>
            <a:endParaRPr lang="en-US"/>
          </a:p>
        </p:txBody>
      </p:sp>
      <p:sp>
        <p:nvSpPr>
          <p:cNvPr id="3" name="Footer Placeholder 2">
            <a:extLst>
              <a:ext uri="{FF2B5EF4-FFF2-40B4-BE49-F238E27FC236}">
                <a16:creationId xmlns:a16="http://schemas.microsoft.com/office/drawing/2014/main" id="{86861BAA-F094-4329-9512-8606E545D8B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670FDE6-7C68-40CE-856C-0EE1651B9E83}"/>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22666678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84C929-556F-4A40-BA72-7B2BA1F3D38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D1EB104-A90A-4800-9D07-0BB01FF8EBF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6F51EA7-AABE-44D7-92BB-2F3F4FEB2F7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6A4B427-058F-4C7A-929B-6DAEF2F3BE67}"/>
              </a:ext>
            </a:extLst>
          </p:cNvPr>
          <p:cNvSpPr>
            <a:spLocks noGrp="1"/>
          </p:cNvSpPr>
          <p:nvPr>
            <p:ph type="dt" sz="half" idx="10"/>
          </p:nvPr>
        </p:nvSpPr>
        <p:spPr/>
        <p:txBody>
          <a:bodyPr/>
          <a:lstStyle/>
          <a:p>
            <a:fld id="{15DD1B23-F958-4E0A-893E-C68E6A3B2F92}" type="datetimeFigureOut">
              <a:rPr lang="en-US" smtClean="0"/>
              <a:t>1/1/2019</a:t>
            </a:fld>
            <a:endParaRPr lang="en-US"/>
          </a:p>
        </p:txBody>
      </p:sp>
      <p:sp>
        <p:nvSpPr>
          <p:cNvPr id="6" name="Footer Placeholder 5">
            <a:extLst>
              <a:ext uri="{FF2B5EF4-FFF2-40B4-BE49-F238E27FC236}">
                <a16:creationId xmlns:a16="http://schemas.microsoft.com/office/drawing/2014/main" id="{C2EB9E28-BBB8-46A8-826A-65224E45DD4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B2CF07-881F-4EC3-AED1-542DBC8DC391}"/>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19998563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464C37-C29B-41FF-ABC5-406C2C6AC67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F93676A-27E0-45A8-B502-E760C60999D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432C911-5D3E-445C-899B-1063F585201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1AA96AC-6BD5-4B8E-8FF3-497107170F39}"/>
              </a:ext>
            </a:extLst>
          </p:cNvPr>
          <p:cNvSpPr>
            <a:spLocks noGrp="1"/>
          </p:cNvSpPr>
          <p:nvPr>
            <p:ph type="dt" sz="half" idx="10"/>
          </p:nvPr>
        </p:nvSpPr>
        <p:spPr/>
        <p:txBody>
          <a:bodyPr/>
          <a:lstStyle/>
          <a:p>
            <a:fld id="{15DD1B23-F958-4E0A-893E-C68E6A3B2F92}" type="datetimeFigureOut">
              <a:rPr lang="en-US" smtClean="0"/>
              <a:t>1/1/2019</a:t>
            </a:fld>
            <a:endParaRPr lang="en-US"/>
          </a:p>
        </p:txBody>
      </p:sp>
      <p:sp>
        <p:nvSpPr>
          <p:cNvPr id="6" name="Footer Placeholder 5">
            <a:extLst>
              <a:ext uri="{FF2B5EF4-FFF2-40B4-BE49-F238E27FC236}">
                <a16:creationId xmlns:a16="http://schemas.microsoft.com/office/drawing/2014/main" id="{B2405D07-65FF-46CD-8E05-0FC6D1113D8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AD9303A-1F8A-4E2A-B587-C76B7C57825E}"/>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4636495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DEACD80-25DD-498B-8518-16ECF004DEA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D57B007-A9C2-412B-BB9A-F67A5D53731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5ECD26A-C49F-41F7-AC24-F5FFA4B47FC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5DD1B23-F958-4E0A-893E-C68E6A3B2F92}" type="datetimeFigureOut">
              <a:rPr lang="en-US" smtClean="0"/>
              <a:t>1/1/2019</a:t>
            </a:fld>
            <a:endParaRPr lang="en-US"/>
          </a:p>
        </p:txBody>
      </p:sp>
      <p:sp>
        <p:nvSpPr>
          <p:cNvPr id="5" name="Footer Placeholder 4">
            <a:extLst>
              <a:ext uri="{FF2B5EF4-FFF2-40B4-BE49-F238E27FC236}">
                <a16:creationId xmlns:a16="http://schemas.microsoft.com/office/drawing/2014/main" id="{E1225065-5567-47AF-889A-9579BE59F46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7965AE0-822B-4353-9D25-FB1DEF9DC82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91FDBF2-C35B-4913-AA7C-CBA4457853EA}" type="slidenum">
              <a:rPr lang="en-US" smtClean="0"/>
              <a:t>‹#›</a:t>
            </a:fld>
            <a:endParaRPr lang="en-US"/>
          </a:p>
        </p:txBody>
      </p:sp>
    </p:spTree>
    <p:extLst>
      <p:ext uri="{BB962C8B-B14F-4D97-AF65-F5344CB8AC3E}">
        <p14:creationId xmlns:p14="http://schemas.microsoft.com/office/powerpoint/2010/main" val="17183995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81DB10-A911-43A3-A2AF-37E3073F830B}"/>
              </a:ext>
            </a:extLst>
          </p:cNvPr>
          <p:cNvSpPr>
            <a:spLocks noGrp="1"/>
          </p:cNvSpPr>
          <p:nvPr>
            <p:ph type="ctrTitle"/>
          </p:nvPr>
        </p:nvSpPr>
        <p:spPr/>
        <p:txBody>
          <a:bodyPr>
            <a:normAutofit/>
          </a:bodyPr>
          <a:lstStyle/>
          <a:p>
            <a:r>
              <a:rPr lang="en-US" dirty="0"/>
              <a:t>Spark Interview Questions</a:t>
            </a:r>
            <a:br>
              <a:rPr lang="en-US" dirty="0"/>
            </a:br>
            <a:r>
              <a:rPr lang="en-US" sz="3600" dirty="0"/>
              <a:t>What is Speculative Execution in Spark</a:t>
            </a:r>
          </a:p>
        </p:txBody>
      </p:sp>
      <p:sp>
        <p:nvSpPr>
          <p:cNvPr id="3" name="Subtitle 2">
            <a:extLst>
              <a:ext uri="{FF2B5EF4-FFF2-40B4-BE49-F238E27FC236}">
                <a16:creationId xmlns:a16="http://schemas.microsoft.com/office/drawing/2014/main" id="{0F7B3630-F42F-42E1-AC9D-CC2B4953D362}"/>
              </a:ext>
            </a:extLst>
          </p:cNvPr>
          <p:cNvSpPr>
            <a:spLocks noGrp="1"/>
          </p:cNvSpPr>
          <p:nvPr>
            <p:ph type="subTitle" idx="1"/>
          </p:nvPr>
        </p:nvSpPr>
        <p:spPr/>
        <p:txBody>
          <a:bodyPr/>
          <a:lstStyle/>
          <a:p>
            <a:endParaRPr lang="en-US"/>
          </a:p>
        </p:txBody>
      </p:sp>
      <p:pic>
        <p:nvPicPr>
          <p:cNvPr id="5" name="Picture 4">
            <a:extLst>
              <a:ext uri="{FF2B5EF4-FFF2-40B4-BE49-F238E27FC236}">
                <a16:creationId xmlns:a16="http://schemas.microsoft.com/office/drawing/2014/main" id="{35FB3ACC-A67D-4E01-A20B-47183A93ED8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65880" y="3429000"/>
            <a:ext cx="4460240" cy="2387600"/>
          </a:xfrm>
          <a:prstGeom prst="rect">
            <a:avLst/>
          </a:prstGeom>
        </p:spPr>
      </p:pic>
      <p:pic>
        <p:nvPicPr>
          <p:cNvPr id="6" name="Audio 5">
            <a:hlinkClick r:id="" action="ppaction://media"/>
            <a:extLst>
              <a:ext uri="{FF2B5EF4-FFF2-40B4-BE49-F238E27FC236}">
                <a16:creationId xmlns:a16="http://schemas.microsoft.com/office/drawing/2014/main" id="{B78BD4C3-F742-496A-9137-758FC05618A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965358600"/>
      </p:ext>
    </p:extLst>
  </p:cSld>
  <p:clrMapOvr>
    <a:masterClrMapping/>
  </p:clrMapOvr>
  <mc:AlternateContent xmlns:mc="http://schemas.openxmlformats.org/markup-compatibility/2006">
    <mc:Choice xmlns:p14="http://schemas.microsoft.com/office/powerpoint/2010/main" Requires="p14">
      <p:transition spd="slow" p14:dur="2000" advTm="21120"/>
    </mc:Choice>
    <mc:Fallback>
      <p:transition spd="slow" advTm="211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r>
              <a:rPr lang="en-US" sz="2800" b="1" dirty="0"/>
              <a:t>Speculative Execution In Spark</a:t>
            </a:r>
          </a:p>
        </p:txBody>
      </p:sp>
      <p:sp>
        <p:nvSpPr>
          <p:cNvPr id="3" name="Content Placeholder 2">
            <a:extLst>
              <a:ext uri="{FF2B5EF4-FFF2-40B4-BE49-F238E27FC236}">
                <a16:creationId xmlns:a16="http://schemas.microsoft.com/office/drawing/2014/main" id="{19FEC164-ECB4-4861-BBED-C6F701518B6C}"/>
              </a:ext>
            </a:extLst>
          </p:cNvPr>
          <p:cNvSpPr>
            <a:spLocks noGrp="1"/>
          </p:cNvSpPr>
          <p:nvPr>
            <p:ph idx="1"/>
          </p:nvPr>
        </p:nvSpPr>
        <p:spPr>
          <a:xfrm>
            <a:off x="838200" y="1016000"/>
            <a:ext cx="10515600" cy="5160963"/>
          </a:xfrm>
        </p:spPr>
        <p:txBody>
          <a:bodyPr>
            <a:normAutofit fontScale="92500" lnSpcReduction="10000"/>
          </a:bodyPr>
          <a:lstStyle/>
          <a:p>
            <a:pPr lvl="1"/>
            <a:r>
              <a:rPr lang="en-US" b="1" dirty="0"/>
              <a:t>Speculative Execution </a:t>
            </a:r>
            <a:r>
              <a:rPr lang="en-US" dirty="0"/>
              <a:t>is health check process. It finds out the speculated tasks.</a:t>
            </a:r>
          </a:p>
          <a:p>
            <a:pPr lvl="1"/>
            <a:endParaRPr lang="en-US" dirty="0"/>
          </a:p>
          <a:p>
            <a:pPr lvl="1"/>
            <a:r>
              <a:rPr lang="en-US" dirty="0"/>
              <a:t>The </a:t>
            </a:r>
            <a:r>
              <a:rPr lang="en-US" b="1" dirty="0"/>
              <a:t>Speculative task</a:t>
            </a:r>
            <a:r>
              <a:rPr lang="en-US" dirty="0"/>
              <a:t> in Apache Spark is task that runs slower than the rest of the task in the job.</a:t>
            </a:r>
          </a:p>
          <a:p>
            <a:pPr lvl="1"/>
            <a:endParaRPr lang="en-US" dirty="0"/>
          </a:p>
          <a:p>
            <a:pPr lvl="1"/>
            <a:r>
              <a:rPr lang="en-US" b="1" dirty="0"/>
              <a:t>Speculative Execution </a:t>
            </a:r>
            <a:r>
              <a:rPr lang="en-US" dirty="0"/>
              <a:t>is health check process that verifies the task is speculated, meaning the task that runs slower than the median of successfully completed task in the task sheet.</a:t>
            </a:r>
          </a:p>
          <a:p>
            <a:pPr lvl="1"/>
            <a:endParaRPr lang="en-US" dirty="0"/>
          </a:p>
          <a:p>
            <a:pPr lvl="1"/>
            <a:r>
              <a:rPr lang="en-US" b="1" dirty="0"/>
              <a:t>Speculative task</a:t>
            </a:r>
            <a:r>
              <a:rPr lang="en-US" dirty="0"/>
              <a:t> are submitted to another worker. </a:t>
            </a:r>
          </a:p>
          <a:p>
            <a:pPr lvl="1"/>
            <a:endParaRPr lang="en-US" dirty="0"/>
          </a:p>
          <a:p>
            <a:pPr lvl="1"/>
            <a:r>
              <a:rPr lang="en-US" b="1" dirty="0"/>
              <a:t>Speculative Execution </a:t>
            </a:r>
            <a:r>
              <a:rPr lang="en-US" dirty="0"/>
              <a:t>runs the new copy in parallel rather than shutting down the slow task.</a:t>
            </a:r>
          </a:p>
          <a:p>
            <a:pPr lvl="1"/>
            <a:endParaRPr lang="en-US" dirty="0"/>
          </a:p>
          <a:p>
            <a:pPr lvl="1"/>
            <a:r>
              <a:rPr lang="en-US" b="1" dirty="0"/>
              <a:t>Speculative execution </a:t>
            </a:r>
            <a:r>
              <a:rPr lang="en-US" dirty="0"/>
              <a:t>will not stop the slow running task but it launch the new task in parallel.</a:t>
            </a:r>
          </a:p>
        </p:txBody>
      </p:sp>
      <p:pic>
        <p:nvPicPr>
          <p:cNvPr id="5" name="Audio 4">
            <a:hlinkClick r:id="" action="ppaction://media"/>
            <a:extLst>
              <a:ext uri="{FF2B5EF4-FFF2-40B4-BE49-F238E27FC236}">
                <a16:creationId xmlns:a16="http://schemas.microsoft.com/office/drawing/2014/main" id="{3BB8C6B6-49B3-4473-BB50-4C419314905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355999221"/>
      </p:ext>
    </p:extLst>
  </p:cSld>
  <p:clrMapOvr>
    <a:masterClrMapping/>
  </p:clrMapOvr>
  <mc:AlternateContent xmlns:mc="http://schemas.openxmlformats.org/markup-compatibility/2006">
    <mc:Choice xmlns:p14="http://schemas.microsoft.com/office/powerpoint/2010/main" Requires="p14">
      <p:transition spd="slow" p14:dur="2000" advTm="96551"/>
    </mc:Choice>
    <mc:Fallback>
      <p:transition spd="slow" advTm="965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r>
              <a:rPr lang="en-US" sz="2800" b="1" dirty="0"/>
              <a:t>Speculative Execution In Spark</a:t>
            </a:r>
          </a:p>
        </p:txBody>
      </p:sp>
      <p:sp>
        <p:nvSpPr>
          <p:cNvPr id="3" name="Content Placeholder 2">
            <a:extLst>
              <a:ext uri="{FF2B5EF4-FFF2-40B4-BE49-F238E27FC236}">
                <a16:creationId xmlns:a16="http://schemas.microsoft.com/office/drawing/2014/main" id="{19FEC164-ECB4-4861-BBED-C6F701518B6C}"/>
              </a:ext>
            </a:extLst>
          </p:cNvPr>
          <p:cNvSpPr>
            <a:spLocks noGrp="1"/>
          </p:cNvSpPr>
          <p:nvPr>
            <p:ph idx="1"/>
          </p:nvPr>
        </p:nvSpPr>
        <p:spPr>
          <a:xfrm>
            <a:off x="838200" y="1016000"/>
            <a:ext cx="10515600" cy="5160963"/>
          </a:xfrm>
        </p:spPr>
        <p:txBody>
          <a:bodyPr>
            <a:normAutofit/>
          </a:bodyPr>
          <a:lstStyle/>
          <a:p>
            <a:pPr lvl="1"/>
            <a:r>
              <a:rPr lang="en-US" b="1" dirty="0"/>
              <a:t>Speculated task </a:t>
            </a:r>
            <a:r>
              <a:rPr lang="en-US" dirty="0"/>
              <a:t>can't be executed on node more than once.</a:t>
            </a:r>
          </a:p>
          <a:p>
            <a:pPr lvl="1"/>
            <a:endParaRPr lang="en-US" dirty="0"/>
          </a:p>
          <a:p>
            <a:pPr lvl="1"/>
            <a:r>
              <a:rPr lang="en-US" dirty="0"/>
              <a:t>When the </a:t>
            </a:r>
            <a:r>
              <a:rPr lang="en-US" b="1" dirty="0"/>
              <a:t>speculative task </a:t>
            </a:r>
            <a:r>
              <a:rPr lang="en-US" dirty="0"/>
              <a:t>finishes before the original one, the second task is killed and in Spark UI we can see its as annotated with </a:t>
            </a:r>
            <a:r>
              <a:rPr lang="en-US" i="1" dirty="0"/>
              <a:t>killed intentionally</a:t>
            </a:r>
            <a:r>
              <a:rPr lang="en-US" dirty="0"/>
              <a:t>. </a:t>
            </a:r>
          </a:p>
          <a:p>
            <a:pPr lvl="1"/>
            <a:endParaRPr lang="en-US" dirty="0"/>
          </a:p>
          <a:p>
            <a:pPr lvl="1"/>
            <a:r>
              <a:rPr lang="en-US" dirty="0"/>
              <a:t>The opposite can also happen, i.e. the original task can finish before the speculative one. The behavior is the same - the speculative task is annotated with "killed intentionally".</a:t>
            </a:r>
          </a:p>
        </p:txBody>
      </p:sp>
      <p:pic>
        <p:nvPicPr>
          <p:cNvPr id="5" name="Audio 4">
            <a:hlinkClick r:id="" action="ppaction://media"/>
            <a:extLst>
              <a:ext uri="{FF2B5EF4-FFF2-40B4-BE49-F238E27FC236}">
                <a16:creationId xmlns:a16="http://schemas.microsoft.com/office/drawing/2014/main" id="{7215F70F-CD10-425A-A636-5945982DBA1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799089167"/>
      </p:ext>
    </p:extLst>
  </p:cSld>
  <p:clrMapOvr>
    <a:masterClrMapping/>
  </p:clrMapOvr>
  <mc:AlternateContent xmlns:mc="http://schemas.openxmlformats.org/markup-compatibility/2006">
    <mc:Choice xmlns:p14="http://schemas.microsoft.com/office/powerpoint/2010/main" Requires="p14">
      <p:transition spd="slow" p14:dur="2000" advTm="91513"/>
    </mc:Choice>
    <mc:Fallback>
      <p:transition spd="slow" advTm="915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r>
              <a:rPr lang="en-US" sz="2800" b="1" dirty="0"/>
              <a:t>Speculative Execution Configuration In Spark</a:t>
            </a:r>
          </a:p>
        </p:txBody>
      </p:sp>
      <p:sp>
        <p:nvSpPr>
          <p:cNvPr id="3" name="Content Placeholder 2">
            <a:extLst>
              <a:ext uri="{FF2B5EF4-FFF2-40B4-BE49-F238E27FC236}">
                <a16:creationId xmlns:a16="http://schemas.microsoft.com/office/drawing/2014/main" id="{19FEC164-ECB4-4861-BBED-C6F701518B6C}"/>
              </a:ext>
            </a:extLst>
          </p:cNvPr>
          <p:cNvSpPr>
            <a:spLocks noGrp="1"/>
          </p:cNvSpPr>
          <p:nvPr>
            <p:ph idx="1"/>
          </p:nvPr>
        </p:nvSpPr>
        <p:spPr>
          <a:xfrm>
            <a:off x="838200" y="1016000"/>
            <a:ext cx="10515600" cy="5160963"/>
          </a:xfrm>
        </p:spPr>
        <p:txBody>
          <a:bodyPr>
            <a:normAutofit fontScale="92500" lnSpcReduction="20000"/>
          </a:bodyPr>
          <a:lstStyle/>
          <a:p>
            <a:pPr fontAlgn="base"/>
            <a:r>
              <a:rPr lang="en-US" b="1" i="1" dirty="0" err="1">
                <a:highlight>
                  <a:srgbClr val="FFFF00"/>
                </a:highlight>
              </a:rPr>
              <a:t>spark.speculation</a:t>
            </a:r>
            <a:r>
              <a:rPr lang="en-US" b="1" dirty="0">
                <a:highlight>
                  <a:srgbClr val="FFFF00"/>
                </a:highlight>
              </a:rPr>
              <a:t>: </a:t>
            </a:r>
            <a:r>
              <a:rPr lang="en-US" dirty="0"/>
              <a:t>when turned to true it enables speculative task execution. It's deactivated by default.</a:t>
            </a:r>
          </a:p>
          <a:p>
            <a:pPr fontAlgn="base"/>
            <a:endParaRPr lang="en-US" dirty="0"/>
          </a:p>
          <a:p>
            <a:pPr fontAlgn="base"/>
            <a:r>
              <a:rPr lang="en-US" i="1" dirty="0" err="1">
                <a:highlight>
                  <a:srgbClr val="FFFF00"/>
                </a:highlight>
              </a:rPr>
              <a:t>spark.speculation.interval</a:t>
            </a:r>
            <a:r>
              <a:rPr lang="en-US" dirty="0">
                <a:highlight>
                  <a:srgbClr val="FFFF00"/>
                </a:highlight>
              </a:rPr>
              <a:t>: </a:t>
            </a:r>
            <a:r>
              <a:rPr lang="en-US" dirty="0"/>
              <a:t>in </a:t>
            </a:r>
            <a:r>
              <a:rPr lang="en-US" dirty="0" err="1"/>
              <a:t>ms</a:t>
            </a:r>
            <a:r>
              <a:rPr lang="en-US" dirty="0"/>
              <a:t>, it defines how often Spark will check for tasks to speculate.</a:t>
            </a:r>
          </a:p>
          <a:p>
            <a:pPr fontAlgn="base"/>
            <a:endParaRPr lang="en-US" dirty="0"/>
          </a:p>
          <a:p>
            <a:pPr fontAlgn="base"/>
            <a:r>
              <a:rPr lang="en-US" i="1" dirty="0" err="1">
                <a:highlight>
                  <a:srgbClr val="FFFF00"/>
                </a:highlight>
              </a:rPr>
              <a:t>spark.speculation.multiplier</a:t>
            </a:r>
            <a:r>
              <a:rPr lang="en-US" i="1" dirty="0">
                <a:highlight>
                  <a:srgbClr val="FFFF00"/>
                </a:highlight>
              </a:rPr>
              <a:t>: </a:t>
            </a:r>
            <a:r>
              <a:rPr lang="en-US" dirty="0"/>
              <a:t>task slowness is checked against the median time of execution of all launched tasks. This entry defines how many times slower a task must be to be considered for speculation. The default value is 1.5. It means that tasks running 1.5 times slower than the median will be taken into account for speculation.</a:t>
            </a:r>
          </a:p>
          <a:p>
            <a:pPr fontAlgn="base"/>
            <a:endParaRPr lang="en-US" dirty="0"/>
          </a:p>
          <a:p>
            <a:pPr fontAlgn="base"/>
            <a:r>
              <a:rPr lang="en-US" i="1" dirty="0" err="1">
                <a:highlight>
                  <a:srgbClr val="FFFF00"/>
                </a:highlight>
              </a:rPr>
              <a:t>spark.speculation.quantile</a:t>
            </a:r>
            <a:r>
              <a:rPr lang="en-US" i="1" dirty="0">
                <a:highlight>
                  <a:srgbClr val="FFFF00"/>
                </a:highlight>
              </a:rPr>
              <a:t>: </a:t>
            </a:r>
            <a:r>
              <a:rPr lang="en-US" dirty="0"/>
              <a:t>it specifies how many tasks must finish before enabling the speculation for given stage. It's expressed by the fraction and by default the value is 0.75 (75%).</a:t>
            </a:r>
          </a:p>
          <a:p>
            <a:pPr marL="457200" lvl="1" indent="0">
              <a:buNone/>
            </a:pPr>
            <a:endParaRPr lang="en-US" dirty="0"/>
          </a:p>
        </p:txBody>
      </p:sp>
      <p:pic>
        <p:nvPicPr>
          <p:cNvPr id="5" name="Audio 4">
            <a:hlinkClick r:id="" action="ppaction://media"/>
            <a:extLst>
              <a:ext uri="{FF2B5EF4-FFF2-40B4-BE49-F238E27FC236}">
                <a16:creationId xmlns:a16="http://schemas.microsoft.com/office/drawing/2014/main" id="{D10BC8E0-4D3E-4C8E-AB52-C2F48A737DD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703459051"/>
      </p:ext>
    </p:extLst>
  </p:cSld>
  <p:clrMapOvr>
    <a:masterClrMapping/>
  </p:clrMapOvr>
  <mc:AlternateContent xmlns:mc="http://schemas.openxmlformats.org/markup-compatibility/2006">
    <mc:Choice xmlns:p14="http://schemas.microsoft.com/office/powerpoint/2010/main" Requires="p14">
      <p:transition spd="slow" p14:dur="2000" advTm="153202"/>
    </mc:Choice>
    <mc:Fallback>
      <p:transition spd="slow" advTm="1532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endParaRPr lang="en-US" sz="2800" dirty="0"/>
          </a:p>
        </p:txBody>
      </p:sp>
      <p:sp>
        <p:nvSpPr>
          <p:cNvPr id="3" name="Content Placeholder 2">
            <a:extLst>
              <a:ext uri="{FF2B5EF4-FFF2-40B4-BE49-F238E27FC236}">
                <a16:creationId xmlns:a16="http://schemas.microsoft.com/office/drawing/2014/main" id="{19FEC164-ECB4-4861-BBED-C6F701518B6C}"/>
              </a:ext>
            </a:extLst>
          </p:cNvPr>
          <p:cNvSpPr>
            <a:spLocks noGrp="1"/>
          </p:cNvSpPr>
          <p:nvPr>
            <p:ph idx="1"/>
          </p:nvPr>
        </p:nvSpPr>
        <p:spPr>
          <a:xfrm>
            <a:off x="838200" y="1016000"/>
            <a:ext cx="10515600" cy="5160963"/>
          </a:xfrm>
        </p:spPr>
        <p:txBody>
          <a:bodyPr/>
          <a:lstStyle/>
          <a:p>
            <a:pPr marL="0" indent="0">
              <a:buNone/>
            </a:pPr>
            <a:r>
              <a:rPr lang="en-US" dirty="0"/>
              <a:t>		</a:t>
            </a:r>
          </a:p>
          <a:p>
            <a:pPr marL="0" indent="0">
              <a:buNone/>
            </a:pPr>
            <a:endParaRPr lang="en-US" dirty="0"/>
          </a:p>
          <a:p>
            <a:pPr marL="0" indent="0">
              <a:buNone/>
            </a:pPr>
            <a:r>
              <a:rPr lang="en-US" dirty="0"/>
              <a:t>		</a:t>
            </a:r>
          </a:p>
          <a:p>
            <a:pPr marL="0" indent="0">
              <a:buNone/>
            </a:pPr>
            <a:r>
              <a:rPr lang="en-US" dirty="0"/>
              <a:t>				</a:t>
            </a:r>
          </a:p>
          <a:p>
            <a:pPr marL="0" indent="0">
              <a:buNone/>
            </a:pPr>
            <a:r>
              <a:rPr lang="en-US" dirty="0"/>
              <a:t>		Thanks and do subscribe to my channel</a:t>
            </a:r>
          </a:p>
        </p:txBody>
      </p:sp>
      <p:pic>
        <p:nvPicPr>
          <p:cNvPr id="4" name="Audio 3">
            <a:hlinkClick r:id="" action="ppaction://media"/>
            <a:extLst>
              <a:ext uri="{FF2B5EF4-FFF2-40B4-BE49-F238E27FC236}">
                <a16:creationId xmlns:a16="http://schemas.microsoft.com/office/drawing/2014/main" id="{7D0AC3E2-3C36-4B3E-BC99-2853E6FE33C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266636808"/>
      </p:ext>
    </p:extLst>
  </p:cSld>
  <p:clrMapOvr>
    <a:masterClrMapping/>
  </p:clrMapOvr>
  <mc:AlternateContent xmlns:mc="http://schemas.openxmlformats.org/markup-compatibility/2006">
    <mc:Choice xmlns:p14="http://schemas.microsoft.com/office/powerpoint/2010/main" Requires="p14">
      <p:transition spd="slow" p14:dur="2000" advTm="5090"/>
    </mc:Choice>
    <mc:Fallback>
      <p:transition spd="slow" advTm="50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364</TotalTime>
  <Words>207</Words>
  <Application>Microsoft Office PowerPoint</Application>
  <PresentationFormat>Widescreen</PresentationFormat>
  <Paragraphs>32</Paragraphs>
  <Slides>5</Slides>
  <Notes>0</Notes>
  <HiddenSlides>0</HiddenSlides>
  <MMClips>5</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Arial</vt:lpstr>
      <vt:lpstr>Calibri</vt:lpstr>
      <vt:lpstr>Calibri Light</vt:lpstr>
      <vt:lpstr>Office Theme</vt:lpstr>
      <vt:lpstr>Spark Interview Questions What is Speculative Execution in Spark</vt:lpstr>
      <vt:lpstr>Speculative Execution In Spark</vt:lpstr>
      <vt:lpstr>Speculative Execution In Spark</vt:lpstr>
      <vt:lpstr>Speculative Execution Configuration In Spark</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AVRO Internals</dc:title>
  <dc:creator>Viresh Kumar</dc:creator>
  <cp:lastModifiedBy>Viresh Kumar</cp:lastModifiedBy>
  <cp:revision>65</cp:revision>
  <dcterms:created xsi:type="dcterms:W3CDTF">2018-12-28T03:34:44Z</dcterms:created>
  <dcterms:modified xsi:type="dcterms:W3CDTF">2019-01-01T03:12:32Z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virkumar@microsoft.com</vt:lpwstr>
  </property>
  <property fmtid="{D5CDD505-2E9C-101B-9397-08002B2CF9AE}" pid="5" name="MSIP_Label_f42aa342-8706-4288-bd11-ebb85995028c_SetDate">
    <vt:lpwstr>2018-12-28T03:35:17.5833276Z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